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Lato" panose="020F0502020204030203" pitchFamily="34" charset="0"/>
      <p:regular r:id="rId8"/>
      <p:bold r:id="rId9"/>
      <p:italic r:id="rId10"/>
      <p:boldItalic r:id="rId11"/>
    </p:embeddedFont>
    <p:embeddedFont>
      <p:font typeface="Lato Bold" panose="020F0502020204030203" charset="0"/>
      <p:regular r:id="rId12"/>
      <p:bold r:id="rId13"/>
    </p:embeddedFont>
    <p:embeddedFont>
      <p:font typeface="Poppins" panose="00000500000000000000" pitchFamily="2" charset="0"/>
      <p:regular r:id="rId14"/>
      <p:bold r:id="rId15"/>
      <p:italic r:id="rId16"/>
      <p:boldItalic r:id="rId17"/>
    </p:embeddedFont>
    <p:embeddedFont>
      <p:font typeface="Poppins Bold" panose="00000800000000000000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8EAA80-F692-3A04-7789-26406F7A8F5E}" v="5" dt="2024-12-08T18:36:11.4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4" y="2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dekwe Ijeoma Stella" userId="S::ijeoma-stella.udekwe@bsb-education.com::848b13df-4653-450f-b004-2cf76f79d7f0" providerId="AD" clId="Web-{6C8EAA80-F692-3A04-7789-26406F7A8F5E}"/>
    <pc:docChg chg="modSld">
      <pc:chgData name="Udekwe Ijeoma Stella" userId="S::ijeoma-stella.udekwe@bsb-education.com::848b13df-4653-450f-b004-2cf76f79d7f0" providerId="AD" clId="Web-{6C8EAA80-F692-3A04-7789-26406F7A8F5E}" dt="2024-12-08T18:36:11.362" v="1" actId="20577"/>
      <pc:docMkLst>
        <pc:docMk/>
      </pc:docMkLst>
      <pc:sldChg chg="modSp">
        <pc:chgData name="Udekwe Ijeoma Stella" userId="S::ijeoma-stella.udekwe@bsb-education.com::848b13df-4653-450f-b004-2cf76f79d7f0" providerId="AD" clId="Web-{6C8EAA80-F692-3A04-7789-26406F7A8F5E}" dt="2024-12-08T18:36:11.362" v="1" actId="20577"/>
        <pc:sldMkLst>
          <pc:docMk/>
          <pc:sldMk cId="0" sldId="258"/>
        </pc:sldMkLst>
        <pc:spChg chg="mod">
          <ac:chgData name="Udekwe Ijeoma Stella" userId="S::ijeoma-stella.udekwe@bsb-education.com::848b13df-4653-450f-b004-2cf76f79d7f0" providerId="AD" clId="Web-{6C8EAA80-F692-3A04-7789-26406F7A8F5E}" dt="2024-12-08T18:36:11.362" v="1" actId="20577"/>
          <ac:spMkLst>
            <pc:docMk/>
            <pc:sldMk cId="0" sldId="258"/>
            <ac:spMk id="16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8665" y="645697"/>
            <a:ext cx="16598104" cy="995428"/>
            <a:chOff x="0" y="0"/>
            <a:chExt cx="4371517" cy="2621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71517" cy="262170"/>
            </a:xfrm>
            <a:custGeom>
              <a:avLst/>
              <a:gdLst/>
              <a:ahLst/>
              <a:cxnLst/>
              <a:rect l="l" t="t" r="r" b="b"/>
              <a:pathLst>
                <a:path w="4371517" h="262170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651837" y="550667"/>
            <a:ext cx="12112509" cy="8707633"/>
          </a:xfrm>
          <a:custGeom>
            <a:avLst/>
            <a:gdLst/>
            <a:ahLst/>
            <a:cxnLst/>
            <a:rect l="l" t="t" r="r" b="b"/>
            <a:pathLst>
              <a:path w="12112509" h="8707633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01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1171305" y="879197"/>
            <a:ext cx="528429" cy="528429"/>
          </a:xfrm>
          <a:custGeom>
            <a:avLst/>
            <a:gdLst/>
            <a:ahLst/>
            <a:cxnLst/>
            <a:rect l="l" t="t" r="r" b="b"/>
            <a:pathLst>
              <a:path w="528429" h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928665" y="2423088"/>
            <a:ext cx="11411477" cy="494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1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THE IMPACT OF VACCINATION COVERAGE ON LIFE EXPECTANCY: A GLOBAL PERSPECTIVE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96669" y="882426"/>
            <a:ext cx="13292882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 b="1" dirty="0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DSOB3511 - Programming languages for Data Science with Python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8468905"/>
            <a:ext cx="7762921" cy="566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Ayomide Abel Adeboyejo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5254640" y="4770138"/>
            <a:ext cx="7085739" cy="692979"/>
            <a:chOff x="0" y="0"/>
            <a:chExt cx="2023912" cy="1825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23912" cy="182513"/>
            </a:xfrm>
            <a:custGeom>
              <a:avLst/>
              <a:gdLst/>
              <a:ahLst/>
              <a:cxnLst/>
              <a:rect l="l" t="t" r="r" b="b"/>
              <a:pathLst>
                <a:path w="2023912" h="182513">
                  <a:moveTo>
                    <a:pt x="64478" y="0"/>
                  </a:moveTo>
                  <a:lnTo>
                    <a:pt x="1959434" y="0"/>
                  </a:lnTo>
                  <a:cubicBezTo>
                    <a:pt x="1976535" y="0"/>
                    <a:pt x="1992935" y="6793"/>
                    <a:pt x="2005027" y="18885"/>
                  </a:cubicBezTo>
                  <a:cubicBezTo>
                    <a:pt x="2017119" y="30977"/>
                    <a:pt x="2023912" y="47377"/>
                    <a:pt x="2023912" y="64478"/>
                  </a:cubicBezTo>
                  <a:lnTo>
                    <a:pt x="2023912" y="118035"/>
                  </a:lnTo>
                  <a:cubicBezTo>
                    <a:pt x="2023912" y="135136"/>
                    <a:pt x="2017119" y="151536"/>
                    <a:pt x="2005027" y="163628"/>
                  </a:cubicBezTo>
                  <a:cubicBezTo>
                    <a:pt x="1992935" y="175720"/>
                    <a:pt x="1976535" y="182513"/>
                    <a:pt x="1959434" y="182513"/>
                  </a:cubicBezTo>
                  <a:lnTo>
                    <a:pt x="64478" y="182513"/>
                  </a:lnTo>
                  <a:cubicBezTo>
                    <a:pt x="47377" y="182513"/>
                    <a:pt x="30977" y="175720"/>
                    <a:pt x="18885" y="163628"/>
                  </a:cubicBezTo>
                  <a:cubicBezTo>
                    <a:pt x="6793" y="151536"/>
                    <a:pt x="0" y="135136"/>
                    <a:pt x="0" y="118035"/>
                  </a:cubicBezTo>
                  <a:lnTo>
                    <a:pt x="0" y="64478"/>
                  </a:lnTo>
                  <a:cubicBezTo>
                    <a:pt x="0" y="47377"/>
                    <a:pt x="6793" y="30977"/>
                    <a:pt x="18885" y="18885"/>
                  </a:cubicBezTo>
                  <a:cubicBezTo>
                    <a:pt x="30977" y="6793"/>
                    <a:pt x="47377" y="0"/>
                    <a:pt x="6447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023912" cy="2206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574588" y="2165522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574588" y="6779932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1028700" y="8952310"/>
            <a:ext cx="896420" cy="896420"/>
          </a:xfrm>
          <a:custGeom>
            <a:avLst/>
            <a:gdLst/>
            <a:ahLst/>
            <a:cxnLst/>
            <a:rect l="l" t="t" r="r" b="b"/>
            <a:pathLst>
              <a:path w="896420" h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 rot="10435729">
            <a:off x="-696093" y="-3780464"/>
            <a:ext cx="7951775" cy="8527373"/>
          </a:xfrm>
          <a:custGeom>
            <a:avLst/>
            <a:gdLst/>
            <a:ahLst/>
            <a:cxnLst/>
            <a:rect l="l" t="t" r="r" b="b"/>
            <a:pathLst>
              <a:path w="7951775" h="8527373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TextBox 9"/>
          <p:cNvSpPr txBox="1"/>
          <p:nvPr/>
        </p:nvSpPr>
        <p:spPr>
          <a:xfrm>
            <a:off x="9798106" y="2108372"/>
            <a:ext cx="5199649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Hypothesis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98106" y="2578552"/>
            <a:ext cx="7461194" cy="194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Null (H₀): Vaccination coverage does not significantly impact life expectancy.</a:t>
            </a:r>
          </a:p>
          <a:p>
            <a:pPr marL="474979" lvl="1" indent="-237490" algn="l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Alternative (H₁): Vaccination coverage improves life expectancy, particularly for MCV1 (measles) and DTP3 (diphtheria, tetanus, pertussis).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6059170"/>
            <a:ext cx="5149206" cy="2600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HYPOTHESIS AND DATA SOURCES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798106" y="6722782"/>
            <a:ext cx="192957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Data Sources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798106" y="7253170"/>
            <a:ext cx="7461194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Life Expectancy Data: From Our World in Data.</a:t>
            </a:r>
          </a:p>
          <a:p>
            <a:pPr marL="474979" lvl="1" indent="-237490" algn="l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Vaccination Data: Coverage rates of key vaccines like MCV1 and DTP3.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223014">
            <a:off x="10390308" y="-6185338"/>
            <a:ext cx="10128448" cy="10895890"/>
          </a:xfrm>
          <a:custGeom>
            <a:avLst/>
            <a:gdLst/>
            <a:ahLst/>
            <a:cxnLst/>
            <a:rect l="l" t="t" r="r" b="b"/>
            <a:pathLst>
              <a:path w="10128448" h="1089589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r="-157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028700" y="4461803"/>
            <a:ext cx="15795889" cy="701737"/>
            <a:chOff x="0" y="0"/>
            <a:chExt cx="4160234" cy="18482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60234" cy="184820"/>
            </a:xfrm>
            <a:custGeom>
              <a:avLst/>
              <a:gdLst/>
              <a:ahLst/>
              <a:cxnLst/>
              <a:rect l="l" t="t" r="r" b="b"/>
              <a:pathLst>
                <a:path w="4160234" h="184820">
                  <a:moveTo>
                    <a:pt x="29407" y="0"/>
                  </a:moveTo>
                  <a:lnTo>
                    <a:pt x="4130827" y="0"/>
                  </a:lnTo>
                  <a:cubicBezTo>
                    <a:pt x="4138626" y="0"/>
                    <a:pt x="4146106" y="3098"/>
                    <a:pt x="4151621" y="8613"/>
                  </a:cubicBezTo>
                  <a:cubicBezTo>
                    <a:pt x="4157136" y="14128"/>
                    <a:pt x="4160234" y="21608"/>
                    <a:pt x="4160234" y="29407"/>
                  </a:cubicBezTo>
                  <a:lnTo>
                    <a:pt x="4160234" y="155412"/>
                  </a:lnTo>
                  <a:cubicBezTo>
                    <a:pt x="4160234" y="163212"/>
                    <a:pt x="4157136" y="170691"/>
                    <a:pt x="4151621" y="176206"/>
                  </a:cubicBezTo>
                  <a:cubicBezTo>
                    <a:pt x="4146106" y="181721"/>
                    <a:pt x="4138626" y="184820"/>
                    <a:pt x="4130827" y="184820"/>
                  </a:cubicBezTo>
                  <a:lnTo>
                    <a:pt x="29407" y="184820"/>
                  </a:lnTo>
                  <a:cubicBezTo>
                    <a:pt x="21608" y="184820"/>
                    <a:pt x="14128" y="181721"/>
                    <a:pt x="8613" y="176206"/>
                  </a:cubicBezTo>
                  <a:cubicBezTo>
                    <a:pt x="3098" y="170691"/>
                    <a:pt x="0" y="163212"/>
                    <a:pt x="0" y="155412"/>
                  </a:cubicBezTo>
                  <a:lnTo>
                    <a:pt x="0" y="29407"/>
                  </a:lnTo>
                  <a:cubicBezTo>
                    <a:pt x="0" y="21608"/>
                    <a:pt x="3098" y="14128"/>
                    <a:pt x="8613" y="8613"/>
                  </a:cubicBezTo>
                  <a:cubicBezTo>
                    <a:pt x="14128" y="3098"/>
                    <a:pt x="21608" y="0"/>
                    <a:pt x="294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160234" cy="2229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902139" y="4581384"/>
            <a:ext cx="408164" cy="411249"/>
          </a:xfrm>
          <a:custGeom>
            <a:avLst/>
            <a:gdLst/>
            <a:ahLst/>
            <a:cxnLst/>
            <a:rect l="l" t="t" r="r" b="b"/>
            <a:pathLst>
              <a:path w="408164" h="411249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8668319" y="4607047"/>
            <a:ext cx="408164" cy="411249"/>
          </a:xfrm>
          <a:custGeom>
            <a:avLst/>
            <a:gdLst/>
            <a:ahLst/>
            <a:cxnLst/>
            <a:rect l="l" t="t" r="r" b="b"/>
            <a:pathLst>
              <a:path w="408164" h="411249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503742" y="4607047"/>
            <a:ext cx="408164" cy="411249"/>
          </a:xfrm>
          <a:custGeom>
            <a:avLst/>
            <a:gdLst/>
            <a:ahLst/>
            <a:cxnLst/>
            <a:rect l="l" t="t" r="r" b="b"/>
            <a:pathLst>
              <a:path w="408164" h="411249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8343113" y="2049239"/>
            <a:ext cx="650410" cy="650410"/>
          </a:xfrm>
          <a:custGeom>
            <a:avLst/>
            <a:gdLst/>
            <a:ahLst/>
            <a:cxnLst/>
            <a:rect l="l" t="t" r="r" b="b"/>
            <a:pathLst>
              <a:path w="650410" h="650410">
                <a:moveTo>
                  <a:pt x="0" y="0"/>
                </a:moveTo>
                <a:lnTo>
                  <a:pt x="650411" y="0"/>
                </a:lnTo>
                <a:lnTo>
                  <a:pt x="650411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1496004" y="5540838"/>
            <a:ext cx="3220434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Life Expectancy Data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63411" y="6261874"/>
            <a:ext cx="4797228" cy="1553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Country: The name of the country.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Year: The year of observation.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Life Expectancy: Average life expectancy at birth.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1299706"/>
            <a:ext cx="7534177" cy="214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b="1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MOST IMPORTANT COLUMNS (FIELDS) USED IN THE PROJECT: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10197" y="5540838"/>
            <a:ext cx="3924408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Vaccination Coverage Data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910197" y="6261874"/>
            <a:ext cx="5296823" cy="272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Country: The name of the country.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Year: The year of observation.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MCV1 (% of one-year-olds immunized): Measles vaccine coverage rate.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DTP3 (% of one-year-olds immunized): Diphtheria, Tetanus, and Pertussis vaccine coverage rate.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564512" y="5540838"/>
            <a:ext cx="4694788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Additional vaccines for context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854720" y="6261874"/>
            <a:ext cx="4404580" cy="1553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345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50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BCG (% of one-year-olds immunized) (Tuberculosis).</a:t>
            </a:r>
            <a:endParaRPr lang="en-US" sz="2150" dirty="0">
              <a:solidFill>
                <a:srgbClr val="E5E1DA"/>
              </a:solidFill>
              <a:latin typeface="Lato"/>
              <a:ea typeface="Lato"/>
              <a:cs typeface="Lato"/>
            </a:endParaRPr>
          </a:p>
          <a:p>
            <a:pPr marL="474345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50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HepB3, Hib3, Pol3, </a:t>
            </a:r>
            <a:r>
              <a:rPr lang="en-US" sz="2150" dirty="0" err="1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RotaC</a:t>
            </a:r>
            <a:r>
              <a:rPr lang="en-US" sz="2150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, PCV3, etc., for completeness</a:t>
            </a:r>
            <a:endParaRPr lang="en-US" sz="2150" dirty="0">
              <a:solidFill>
                <a:srgbClr val="E5E1DA"/>
              </a:solidFill>
              <a:latin typeface="Lato"/>
              <a:ea typeface="Lato"/>
              <a:cs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71414" y="1920068"/>
            <a:ext cx="13745171" cy="10034901"/>
          </a:xfrm>
          <a:custGeom>
            <a:avLst/>
            <a:gdLst/>
            <a:ahLst/>
            <a:cxnLst/>
            <a:rect l="l" t="t" r="r" b="b"/>
            <a:pathLst>
              <a:path w="13745171" h="1003490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r="-523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830997" y="2456061"/>
            <a:ext cx="6823913" cy="839660"/>
            <a:chOff x="0" y="0"/>
            <a:chExt cx="1797245" cy="2211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30997" y="3489505"/>
            <a:ext cx="6823913" cy="2200570"/>
            <a:chOff x="0" y="0"/>
            <a:chExt cx="1797245" cy="5795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97245" cy="579574"/>
            </a:xfrm>
            <a:custGeom>
              <a:avLst/>
              <a:gdLst/>
              <a:ahLst/>
              <a:cxnLst/>
              <a:rect l="l" t="t" r="r" b="b"/>
              <a:pathLst>
                <a:path w="1797245" h="579574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56883"/>
                  </a:lnTo>
                  <a:cubicBezTo>
                    <a:pt x="1797245" y="569415"/>
                    <a:pt x="1787086" y="579574"/>
                    <a:pt x="1774554" y="579574"/>
                  </a:cubicBezTo>
                  <a:lnTo>
                    <a:pt x="22691" y="579574"/>
                  </a:lnTo>
                  <a:cubicBezTo>
                    <a:pt x="10159" y="579574"/>
                    <a:pt x="0" y="569415"/>
                    <a:pt x="0" y="556883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797245" cy="6176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950446" y="2645563"/>
            <a:ext cx="457200" cy="460655"/>
          </a:xfrm>
          <a:custGeom>
            <a:avLst/>
            <a:gdLst/>
            <a:ahLst/>
            <a:cxnLst/>
            <a:rect l="l" t="t" r="r" b="b"/>
            <a:pathLst>
              <a:path w="457200" h="460655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0" name="Group 10"/>
          <p:cNvGrpSpPr/>
          <p:nvPr/>
        </p:nvGrpSpPr>
        <p:grpSpPr>
          <a:xfrm>
            <a:off x="10094193" y="5690075"/>
            <a:ext cx="6823913" cy="839660"/>
            <a:chOff x="0" y="0"/>
            <a:chExt cx="1797245" cy="22114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108954" y="6819571"/>
            <a:ext cx="6823913" cy="2438729"/>
            <a:chOff x="0" y="0"/>
            <a:chExt cx="1797245" cy="64229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97245" cy="642299"/>
            </a:xfrm>
            <a:custGeom>
              <a:avLst/>
              <a:gdLst/>
              <a:ahLst/>
              <a:cxnLst/>
              <a:rect l="l" t="t" r="r" b="b"/>
              <a:pathLst>
                <a:path w="1797245" h="642299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619608"/>
                  </a:lnTo>
                  <a:cubicBezTo>
                    <a:pt x="1797245" y="632140"/>
                    <a:pt x="1787086" y="642299"/>
                    <a:pt x="1774554" y="642299"/>
                  </a:cubicBezTo>
                  <a:lnTo>
                    <a:pt x="22691" y="642299"/>
                  </a:lnTo>
                  <a:cubicBezTo>
                    <a:pt x="10159" y="642299"/>
                    <a:pt x="0" y="632140"/>
                    <a:pt x="0" y="619608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97245" cy="6803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6233832" y="5881305"/>
            <a:ext cx="446341" cy="457200"/>
          </a:xfrm>
          <a:custGeom>
            <a:avLst/>
            <a:gdLst/>
            <a:ahLst/>
            <a:cxnLst/>
            <a:rect l="l" t="t" r="r" b="b"/>
            <a:pathLst>
              <a:path w="446341" h="457200">
                <a:moveTo>
                  <a:pt x="0" y="0"/>
                </a:moveTo>
                <a:lnTo>
                  <a:pt x="446341" y="0"/>
                </a:lnTo>
                <a:lnTo>
                  <a:pt x="446341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7" name="TextBox 17"/>
          <p:cNvSpPr txBox="1"/>
          <p:nvPr/>
        </p:nvSpPr>
        <p:spPr>
          <a:xfrm>
            <a:off x="2306861" y="2631416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LIBRARIES USED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06861" y="3744798"/>
            <a:ext cx="5872185" cy="1553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Pandas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Matplotlib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Seaborn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Statsmodels</a:t>
            </a:r>
            <a:endParaRPr lang="en-US" sz="2199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525413" y="732618"/>
            <a:ext cx="9237174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ANALYSIS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555295" y="5906705"/>
            <a:ext cx="3854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DATA LIFECYCLE STEPS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555295" y="6923405"/>
            <a:ext cx="5901707" cy="2334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Data Cleaning: Removed missing values and renamed columns.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Merging: Combined vaccination and life expectancy datasets by country and year.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Statistical Analysis: Performed correlation and regression analyses.</a:t>
            </a:r>
          </a:p>
        </p:txBody>
      </p:sp>
      <p:sp>
        <p:nvSpPr>
          <p:cNvPr id="22" name="Freeform 22"/>
          <p:cNvSpPr/>
          <p:nvPr/>
        </p:nvSpPr>
        <p:spPr>
          <a:xfrm>
            <a:off x="11658600" y="732618"/>
            <a:ext cx="650410" cy="650410"/>
          </a:xfrm>
          <a:custGeom>
            <a:avLst/>
            <a:gdLst/>
            <a:ahLst/>
            <a:cxnLst/>
            <a:rect l="l" t="t" r="r" b="b"/>
            <a:pathLst>
              <a:path w="650410" h="650410">
                <a:moveTo>
                  <a:pt x="0" y="0"/>
                </a:moveTo>
                <a:lnTo>
                  <a:pt x="650411" y="0"/>
                </a:lnTo>
                <a:lnTo>
                  <a:pt x="650411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6" grpId="0" animBg="1"/>
      <p:bldP spid="17" grpId="0"/>
      <p:bldP spid="18" grpId="0"/>
      <p:bldP spid="19" grpId="0"/>
      <p:bldP spid="20" grpId="0"/>
      <p:bldP spid="21" grpId="0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6844491" y="-3015084"/>
            <a:ext cx="9744477" cy="7040385"/>
          </a:xfrm>
          <a:custGeom>
            <a:avLst/>
            <a:gdLst/>
            <a:ahLst/>
            <a:cxnLst/>
            <a:rect l="l" t="t" r="r" b="b"/>
            <a:pathLst>
              <a:path w="9744477" h="7040385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 rot="5400000">
            <a:off x="14011079" y="-2759658"/>
            <a:ext cx="9744477" cy="7040385"/>
          </a:xfrm>
          <a:custGeom>
            <a:avLst/>
            <a:gdLst/>
            <a:ahLst/>
            <a:cxnLst/>
            <a:rect l="l" t="t" r="r" b="b"/>
            <a:pathLst>
              <a:path w="9744477" h="7040385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>
            <a:off x="760535" y="4910099"/>
            <a:ext cx="705511" cy="722674"/>
          </a:xfrm>
          <a:custGeom>
            <a:avLst/>
            <a:gdLst/>
            <a:ahLst/>
            <a:cxnLst/>
            <a:rect l="l" t="t" r="r" b="b"/>
            <a:pathLst>
              <a:path w="705511" h="722674">
                <a:moveTo>
                  <a:pt x="0" y="0"/>
                </a:moveTo>
                <a:lnTo>
                  <a:pt x="705510" y="0"/>
                </a:lnTo>
                <a:lnTo>
                  <a:pt x="705510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>
            <a:off x="760535" y="4910099"/>
            <a:ext cx="717254" cy="722674"/>
          </a:xfrm>
          <a:custGeom>
            <a:avLst/>
            <a:gdLst/>
            <a:ahLst/>
            <a:cxnLst/>
            <a:rect l="l" t="t" r="r" b="b"/>
            <a:pathLst>
              <a:path w="717254" h="72267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6777204" y="4910099"/>
            <a:ext cx="717254" cy="722674"/>
          </a:xfrm>
          <a:custGeom>
            <a:avLst/>
            <a:gdLst/>
            <a:ahLst/>
            <a:cxnLst/>
            <a:rect l="l" t="t" r="r" b="b"/>
            <a:pathLst>
              <a:path w="717254" h="72267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12793873" y="4910099"/>
            <a:ext cx="717254" cy="722674"/>
          </a:xfrm>
          <a:custGeom>
            <a:avLst/>
            <a:gdLst/>
            <a:ahLst/>
            <a:cxnLst/>
            <a:rect l="l" t="t" r="r" b="b"/>
            <a:pathLst>
              <a:path w="717254" h="72267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66045" y="4910099"/>
            <a:ext cx="2181403" cy="1685629"/>
          </a:xfrm>
          <a:custGeom>
            <a:avLst/>
            <a:gdLst/>
            <a:ahLst/>
            <a:cxnLst/>
            <a:rect l="l" t="t" r="r" b="b"/>
            <a:pathLst>
              <a:path w="2181403" h="1685629">
                <a:moveTo>
                  <a:pt x="0" y="0"/>
                </a:moveTo>
                <a:lnTo>
                  <a:pt x="2181403" y="0"/>
                </a:lnTo>
                <a:lnTo>
                  <a:pt x="2181403" y="1685629"/>
                </a:lnTo>
                <a:lnTo>
                  <a:pt x="0" y="16856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7653516" y="4910099"/>
            <a:ext cx="1492916" cy="1359911"/>
          </a:xfrm>
          <a:custGeom>
            <a:avLst/>
            <a:gdLst/>
            <a:ahLst/>
            <a:cxnLst/>
            <a:rect l="l" t="t" r="r" b="b"/>
            <a:pathLst>
              <a:path w="1492916" h="1359911">
                <a:moveTo>
                  <a:pt x="0" y="0"/>
                </a:moveTo>
                <a:lnTo>
                  <a:pt x="1492916" y="0"/>
                </a:lnTo>
                <a:lnTo>
                  <a:pt x="1492916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13152500" y="4762500"/>
            <a:ext cx="1167681" cy="1507509"/>
          </a:xfrm>
          <a:custGeom>
            <a:avLst/>
            <a:gdLst/>
            <a:ahLst/>
            <a:cxnLst/>
            <a:rect l="l" t="t" r="r" b="b"/>
            <a:pathLst>
              <a:path w="1167681" h="1685629">
                <a:moveTo>
                  <a:pt x="0" y="0"/>
                </a:moveTo>
                <a:lnTo>
                  <a:pt x="1167681" y="0"/>
                </a:lnTo>
                <a:lnTo>
                  <a:pt x="1167681" y="1685630"/>
                </a:lnTo>
                <a:lnTo>
                  <a:pt x="0" y="168563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TextBox 11"/>
          <p:cNvSpPr txBox="1"/>
          <p:nvPr/>
        </p:nvSpPr>
        <p:spPr>
          <a:xfrm>
            <a:off x="760535" y="6414231"/>
            <a:ext cx="47339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Key Findings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60535" y="7208393"/>
            <a:ext cx="4733925" cy="272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Positive correlation between vaccination rates and life expectancy (e.g., MCV1: r = 0.45).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Regression analysis: Vaccination coverage significantly predicts life expectancy (p&lt;0.05p &lt; 0.05p&lt;0.05).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179414" y="1019175"/>
            <a:ext cx="2986191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RESULT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77204" y="6414231"/>
            <a:ext cx="47339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Visual Insights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777204" y="7208393"/>
            <a:ext cx="4733925" cy="194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Scatterplots: Show trends between vaccine coverage and life expectancy.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Line Graphs: Track vaccination rates across years by country.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793873" y="6414231"/>
            <a:ext cx="473359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Conclusion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793873" y="7208393"/>
            <a:ext cx="4733593" cy="1851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Increased vaccination rates positively influence life expectancy, emphasizing the importance of immunization programs.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100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" name="Freeform 22">
            <a:extLst>
              <a:ext uri="{FF2B5EF4-FFF2-40B4-BE49-F238E27FC236}">
                <a16:creationId xmlns:a16="http://schemas.microsoft.com/office/drawing/2014/main" id="{C8EF45E6-F40B-B1A9-ECFB-D110B10C8B3F}"/>
              </a:ext>
            </a:extLst>
          </p:cNvPr>
          <p:cNvSpPr/>
          <p:nvPr/>
        </p:nvSpPr>
        <p:spPr>
          <a:xfrm>
            <a:off x="5473224" y="1041036"/>
            <a:ext cx="650410" cy="650410"/>
          </a:xfrm>
          <a:custGeom>
            <a:avLst/>
            <a:gdLst/>
            <a:ahLst/>
            <a:cxnLst/>
            <a:rect l="l" t="t" r="r" b="b"/>
            <a:pathLst>
              <a:path w="650410" h="650410">
                <a:moveTo>
                  <a:pt x="0" y="0"/>
                </a:moveTo>
                <a:lnTo>
                  <a:pt x="650411" y="0"/>
                </a:lnTo>
                <a:lnTo>
                  <a:pt x="650411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181579">
            <a:off x="7815448" y="153333"/>
            <a:ext cx="10128448" cy="10895890"/>
          </a:xfrm>
          <a:custGeom>
            <a:avLst/>
            <a:gdLst/>
            <a:ahLst/>
            <a:cxnLst/>
            <a:rect l="l" t="t" r="r" b="b"/>
            <a:pathLst>
              <a:path w="10128448" h="1089589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r="-15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-1485663" y="6902919"/>
            <a:ext cx="5747719" cy="3384081"/>
          </a:xfrm>
          <a:custGeom>
            <a:avLst/>
            <a:gdLst/>
            <a:ahLst/>
            <a:cxnLst/>
            <a:rect l="l" t="t" r="r" b="b"/>
            <a:pathLst>
              <a:path w="5747719" h="3384081">
                <a:moveTo>
                  <a:pt x="0" y="0"/>
                </a:moveTo>
                <a:lnTo>
                  <a:pt x="5747719" y="0"/>
                </a:lnTo>
                <a:lnTo>
                  <a:pt x="5747719" y="3384081"/>
                </a:lnTo>
                <a:lnTo>
                  <a:pt x="0" y="3384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b="-143185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TextBox 4"/>
          <p:cNvSpPr txBox="1"/>
          <p:nvPr/>
        </p:nvSpPr>
        <p:spPr>
          <a:xfrm>
            <a:off x="2217652" y="4289894"/>
            <a:ext cx="12641348" cy="24730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0299"/>
              </a:lnSpc>
              <a:spcBef>
                <a:spcPct val="0"/>
              </a:spcBef>
            </a:pPr>
            <a:r>
              <a:rPr lang="en-US" sz="14499" b="1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262056" y="6970121"/>
            <a:ext cx="7762921" cy="566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Ayomide Abel Adeboyejo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28665" y="645697"/>
            <a:ext cx="16598104" cy="995428"/>
            <a:chOff x="0" y="0"/>
            <a:chExt cx="4371517" cy="26217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371517" cy="262170"/>
            </a:xfrm>
            <a:custGeom>
              <a:avLst/>
              <a:gdLst/>
              <a:ahLst/>
              <a:cxnLst/>
              <a:rect l="l" t="t" r="r" b="b"/>
              <a:pathLst>
                <a:path w="4371517" h="262170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873960" y="882426"/>
            <a:ext cx="13292882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DSOB3511 - Programming languages for Data Science with Python</a:t>
            </a:r>
          </a:p>
        </p:txBody>
      </p:sp>
      <p:sp>
        <p:nvSpPr>
          <p:cNvPr id="10" name="Freeform 10"/>
          <p:cNvSpPr/>
          <p:nvPr/>
        </p:nvSpPr>
        <p:spPr>
          <a:xfrm>
            <a:off x="1171305" y="879197"/>
            <a:ext cx="528429" cy="528429"/>
          </a:xfrm>
          <a:custGeom>
            <a:avLst/>
            <a:gdLst/>
            <a:ahLst/>
            <a:cxnLst/>
            <a:rect l="l" t="t" r="r" b="b"/>
            <a:pathLst>
              <a:path w="528429" h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9" grpId="0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340</Words>
  <Application>Microsoft Office PowerPoint</Application>
  <PresentationFormat>Custom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Lato Bold</vt:lpstr>
      <vt:lpstr>Poppins</vt:lpstr>
      <vt:lpstr>Calibri</vt:lpstr>
      <vt:lpstr>Arial</vt:lpstr>
      <vt:lpstr>Poppins Bold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Elegant and Modern Startup Pitch Deck Presentation</dc:title>
  <cp:lastModifiedBy>Adeboyejo Ayomide Abel</cp:lastModifiedBy>
  <cp:revision>8</cp:revision>
  <dcterms:created xsi:type="dcterms:W3CDTF">2006-08-16T00:00:00Z</dcterms:created>
  <dcterms:modified xsi:type="dcterms:W3CDTF">2024-12-09T23:02:29Z</dcterms:modified>
  <dc:identifier>DAGYuH8Zc1E</dc:identifier>
</cp:coreProperties>
</file>

<file path=docProps/thumbnail.jpeg>
</file>